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0" r:id="rId6"/>
    <p:sldId id="258" r:id="rId7"/>
    <p:sldId id="259" r:id="rId8"/>
    <p:sldId id="262" r:id="rId9"/>
    <p:sldId id="28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8" r:id="rId19"/>
    <p:sldId id="279" r:id="rId20"/>
    <p:sldId id="270" r:id="rId21"/>
    <p:sldId id="286" r:id="rId22"/>
    <p:sldId id="287" r:id="rId23"/>
    <p:sldId id="272" r:id="rId24"/>
    <p:sldId id="273" r:id="rId25"/>
    <p:sldId id="275" r:id="rId26"/>
    <p:sldId id="271" r:id="rId27"/>
    <p:sldId id="282" r:id="rId28"/>
    <p:sldId id="289" r:id="rId29"/>
    <p:sldId id="283" r:id="rId30"/>
    <p:sldId id="284" r:id="rId31"/>
    <p:sldId id="288" r:id="rId3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Century Gothic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entury Gothic" pitchFamily="34" charset="0"/>
              </a:defRPr>
            </a:lvl1pPr>
          </a:lstStyle>
          <a:p>
            <a:fld id="{C24044C8-6906-41AA-826C-2652AB827AA6}" type="datetimeFigureOut">
              <a:rPr lang="nl-BE" smtClean="0"/>
              <a:pPr/>
              <a:t>25/11/2013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entury Gothic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entury Gothic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entury Gothic" pitchFamily="34" charset="0"/>
              </a:defRPr>
            </a:lvl1pPr>
            <a:lvl2pPr>
              <a:defRPr baseline="0">
                <a:latin typeface="Century Gothic" pitchFamily="34" charset="0"/>
              </a:defRPr>
            </a:lvl2pPr>
            <a:lvl3pPr>
              <a:defRPr baseline="0">
                <a:latin typeface="Century Gothic" pitchFamily="34" charset="0"/>
              </a:defRPr>
            </a:lvl3pPr>
            <a:lvl4pPr>
              <a:defRPr baseline="0">
                <a:latin typeface="Century Gothic" pitchFamily="34" charset="0"/>
              </a:defRPr>
            </a:lvl4pPr>
            <a:lvl5pPr>
              <a:defRPr baseline="0">
                <a:latin typeface="Century Gothic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44C8-6906-41AA-826C-2652AB827AA6}" type="datetimeFigureOut">
              <a:rPr lang="nl-BE" smtClean="0"/>
              <a:pPr/>
              <a:t>25/11/2013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1778-C5B4-4511-AAEC-F506FCB0E188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mboree2015.b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52736"/>
            <a:ext cx="9016442" cy="3819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Wanneer gaat dit door?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362200"/>
            <a:ext cx="4614863" cy="37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De Japanse scouts verwachten ons van 28 juli tot 8 augustus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Wij gaan ook enkel dagen op 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voorreis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, vermoedelijk vertrekken we op 22 juli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ＭＳ Ｐゴシック" pitchFamily="34" charset="-128"/>
              </a:rPr>
              <a:t>We zijn vermoedelijk terug op 9 augustus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  <a:ea typeface="ＭＳ Ｐゴシック" pitchFamily="34" charset="-128"/>
            </a:endParaRPr>
          </a:p>
        </p:txBody>
      </p:sp>
      <p:pic>
        <p:nvPicPr>
          <p:cNvPr id="5" name="Picture 4" descr="naamloo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133600"/>
            <a:ext cx="25114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 wie is Jamboree?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nl-BE" dirty="0" smtClean="0">
                <a:ea typeface="ＭＳ Ｐゴシック" pitchFamily="34" charset="-128"/>
              </a:rPr>
              <a:t>Leden</a:t>
            </a:r>
          </a:p>
          <a:p>
            <a:pPr>
              <a:spcAft>
                <a:spcPts val="1200"/>
              </a:spcAft>
            </a:pPr>
            <a:r>
              <a:rPr lang="nl-BE" dirty="0" smtClean="0">
                <a:ea typeface="ＭＳ Ｐゴシック" pitchFamily="34" charset="-128"/>
              </a:rPr>
              <a:t>IST (International Service Team)</a:t>
            </a:r>
          </a:p>
          <a:p>
            <a:pPr>
              <a:spcAft>
                <a:spcPts val="1200"/>
              </a:spcAft>
            </a:pPr>
            <a:r>
              <a:rPr lang="nl-BE" dirty="0" smtClean="0">
                <a:ea typeface="ＭＳ Ｐゴシック" pitchFamily="34" charset="-128"/>
              </a:rPr>
              <a:t>Leiding</a:t>
            </a:r>
          </a:p>
          <a:p>
            <a:pPr>
              <a:buNone/>
            </a:pPr>
            <a:endParaRPr lang="nl-NL" dirty="0" smtClean="0">
              <a:ea typeface="ＭＳ Ｐゴシック" pitchFamily="34" charset="-128"/>
            </a:endParaRPr>
          </a:p>
          <a:p>
            <a:endParaRPr lang="fr-FR" dirty="0" smtClean="0">
              <a:ea typeface="ＭＳ Ｐゴシック" pitchFamily="34" charset="-128"/>
            </a:endParaRP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deelnemer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Être né entre le 27 juillet 1997 et le 28 juillet 2001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Être membre actif</a:t>
            </a:r>
          </a:p>
          <a:p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S’engager pour l’ensemble du projet Jamboree</a:t>
            </a:r>
            <a:endParaRPr lang="nl-NL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fr-FR" dirty="0" smtClean="0">
              <a:ea typeface="ＭＳ Ｐゴシック" pitchFamily="34" charset="-128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dirty="0" smtClean="0">
                <a:ea typeface="ＭＳ Ｐゴシック" pitchFamily="34" charset="-128"/>
              </a:rPr>
              <a:t>Geboren voor 26 juli 1997</a:t>
            </a:r>
          </a:p>
          <a:p>
            <a:pPr>
              <a:lnSpc>
                <a:spcPct val="90000"/>
              </a:lnSpc>
            </a:pPr>
            <a:r>
              <a:rPr lang="nl-BE" dirty="0" smtClean="0">
                <a:ea typeface="ＭＳ Ｐゴシック" pitchFamily="34" charset="-128"/>
              </a:rPr>
              <a:t>Actief lid</a:t>
            </a:r>
          </a:p>
          <a:p>
            <a:pPr>
              <a:lnSpc>
                <a:spcPct val="90000"/>
              </a:lnSpc>
            </a:pPr>
            <a:r>
              <a:rPr lang="nl-BE" dirty="0" smtClean="0">
                <a:ea typeface="ＭＳ Ｐゴシック" pitchFamily="34" charset="-128"/>
              </a:rPr>
              <a:t>Engagement voor het volledige </a:t>
            </a:r>
            <a:r>
              <a:rPr lang="nl-BE" dirty="0" err="1" smtClean="0">
                <a:ea typeface="ＭＳ Ｐゴシック" pitchFamily="34" charset="-128"/>
              </a:rPr>
              <a:t>Jamboree-project</a:t>
            </a:r>
            <a:endParaRPr lang="nl-BE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fr-FR" dirty="0" smtClean="0">
              <a:ea typeface="ＭＳ Ｐゴシック" pitchFamily="34" charset="-128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Animateur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BE" dirty="0" smtClean="0">
                <a:ea typeface="ＭＳ Ｐゴシック" pitchFamily="34" charset="-128"/>
              </a:rPr>
              <a:t>Être né </a:t>
            </a:r>
            <a:r>
              <a:rPr lang="nl-BE" dirty="0" err="1" smtClean="0">
                <a:ea typeface="ＭＳ Ｐゴシック" pitchFamily="34" charset="-128"/>
              </a:rPr>
              <a:t>entre</a:t>
            </a:r>
            <a:r>
              <a:rPr lang="nl-BE" dirty="0" smtClean="0">
                <a:ea typeface="ＭＳ Ｐゴシック" pitchFamily="34" charset="-128"/>
              </a:rPr>
              <a:t> 26 juli 1983 et 26 juli 1995</a:t>
            </a:r>
          </a:p>
          <a:p>
            <a:pPr>
              <a:lnSpc>
                <a:spcPct val="80000"/>
              </a:lnSpc>
            </a:pPr>
            <a:endParaRPr lang="fr-BE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ea typeface="ＭＳ Ｐゴシック" pitchFamily="34" charset="-128"/>
              </a:rPr>
              <a:t>Avoir</a:t>
            </a:r>
            <a:r>
              <a:rPr lang="en-US" dirty="0" smtClean="0">
                <a:ea typeface="ＭＳ Ｐゴシック" pitchFamily="34" charset="-128"/>
              </a:rPr>
              <a:t> un an </a:t>
            </a:r>
            <a:r>
              <a:rPr lang="en-US" dirty="0" err="1" smtClean="0">
                <a:ea typeface="ＭＳ Ｐゴシック" pitchFamily="34" charset="-128"/>
              </a:rPr>
              <a:t>d’animation</a:t>
            </a:r>
            <a:r>
              <a:rPr lang="en-US" dirty="0" smtClean="0">
                <a:ea typeface="ＭＳ Ｐゴシック" pitchFamily="34" charset="-128"/>
              </a:rPr>
              <a:t> et un camp à son </a:t>
            </a:r>
            <a:r>
              <a:rPr lang="en-US" dirty="0" err="1" smtClean="0">
                <a:ea typeface="ＭＳ Ｐゴシック" pitchFamily="34" charset="-128"/>
              </a:rPr>
              <a:t>actif</a:t>
            </a:r>
            <a:r>
              <a:rPr lang="en-US" dirty="0" smtClean="0">
                <a:ea typeface="ＭＳ Ｐゴシック" pitchFamily="34" charset="-128"/>
              </a:rPr>
              <a:t> au moment de </a:t>
            </a:r>
            <a:r>
              <a:rPr lang="en-US" dirty="0" err="1" smtClean="0">
                <a:ea typeface="ＭＳ Ｐゴシック" pitchFamily="34" charset="-128"/>
              </a:rPr>
              <a:t>l’inscription</a:t>
            </a: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fr-BE" dirty="0" smtClean="0">
                <a:ea typeface="ＭＳ Ｐゴシック" pitchFamily="34" charset="-128"/>
              </a:rPr>
              <a:t>Être membre actif</a:t>
            </a:r>
          </a:p>
          <a:p>
            <a:pPr>
              <a:lnSpc>
                <a:spcPct val="80000"/>
              </a:lnSpc>
            </a:pPr>
            <a:endParaRPr lang="fr-BE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fr-BE" dirty="0" smtClean="0">
                <a:ea typeface="ＭＳ Ｐゴシック" pitchFamily="34" charset="-128"/>
              </a:rPr>
              <a:t>S’engager pour l’ensemble du projet Jamboree</a:t>
            </a:r>
            <a:endParaRPr lang="nl-BE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fr-FR" dirty="0" smtClean="0">
              <a:ea typeface="ＭＳ Ｐゴシック" pitchFamily="34" charset="-128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ea typeface="ＭＳ Ｐゴシック" pitchFamily="34" charset="-128"/>
              </a:rPr>
              <a:t>Animateur</a:t>
            </a:r>
            <a:r>
              <a:rPr lang="nl-BE" dirty="0" smtClean="0">
                <a:ea typeface="ＭＳ Ｐゴシック" pitchFamily="34" charset="-128"/>
              </a:rPr>
              <a:t> ? IST ? Leiding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nl-BE" dirty="0" smtClean="0">
                <a:ea typeface="ＭＳ Ｐゴシック" pitchFamily="34" charset="-128"/>
              </a:rPr>
              <a:t>Iedereen die geboren is voor 26 juli 1997 schrijft zich in als IST. </a:t>
            </a:r>
          </a:p>
          <a:p>
            <a:pPr>
              <a:lnSpc>
                <a:spcPct val="80000"/>
              </a:lnSpc>
              <a:buNone/>
            </a:pPr>
            <a:r>
              <a:rPr lang="nl-BE" dirty="0" smtClean="0">
                <a:ea typeface="ＭＳ Ｐゴシック" pitchFamily="34" charset="-128"/>
              </a:rPr>
              <a:t>De verdeling van de leiding gebeurt later op basis van:</a:t>
            </a:r>
          </a:p>
          <a:p>
            <a:pPr>
              <a:lnSpc>
                <a:spcPct val="80000"/>
              </a:lnSpc>
            </a:pPr>
            <a:r>
              <a:rPr lang="nl-BE" b="1" dirty="0" smtClean="0">
                <a:ea typeface="ＭＳ Ｐゴシック" pitchFamily="34" charset="-128"/>
              </a:rPr>
              <a:t>de individuele voorkeur</a:t>
            </a:r>
          </a:p>
          <a:p>
            <a:pPr>
              <a:lnSpc>
                <a:spcPct val="80000"/>
              </a:lnSpc>
            </a:pPr>
            <a:r>
              <a:rPr lang="nl-BE" b="1" dirty="0" smtClean="0">
                <a:ea typeface="ＭＳ Ｐゴシック" pitchFamily="34" charset="-128"/>
              </a:rPr>
              <a:t>de leeftijd </a:t>
            </a:r>
          </a:p>
          <a:p>
            <a:pPr>
              <a:lnSpc>
                <a:spcPct val="80000"/>
              </a:lnSpc>
            </a:pPr>
            <a:r>
              <a:rPr lang="nl-BE" b="1" dirty="0" smtClean="0">
                <a:ea typeface="ＭＳ Ｐゴシック" pitchFamily="34" charset="-128"/>
              </a:rPr>
              <a:t>de inschrijvingen</a:t>
            </a:r>
          </a:p>
          <a:p>
            <a:pPr>
              <a:lnSpc>
                <a:spcPct val="80000"/>
              </a:lnSpc>
              <a:buNone/>
            </a:pPr>
            <a:endParaRPr lang="nl-BE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nl-BE" dirty="0" err="1" smtClean="0">
                <a:ea typeface="ＭＳ Ｐゴシック" pitchFamily="34" charset="-128"/>
              </a:rPr>
              <a:t>Tout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nl-BE" dirty="0" err="1" smtClean="0">
                <a:ea typeface="ＭＳ Ｐゴシック" pitchFamily="34" charset="-128"/>
              </a:rPr>
              <a:t>ceux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nl-BE" dirty="0" err="1" smtClean="0">
                <a:ea typeface="ＭＳ Ｐゴシック" pitchFamily="34" charset="-128"/>
              </a:rPr>
              <a:t>qui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nl-BE" dirty="0" err="1" smtClean="0">
                <a:ea typeface="ＭＳ Ｐゴシック" pitchFamily="34" charset="-128"/>
              </a:rPr>
              <a:t>sont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nl-BE" dirty="0" err="1" smtClean="0">
                <a:ea typeface="ＭＳ Ｐゴシック" pitchFamily="34" charset="-128"/>
              </a:rPr>
              <a:t>nés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nl-BE" dirty="0" err="1" smtClean="0">
                <a:ea typeface="ＭＳ Ｐゴシック" pitchFamily="34" charset="-128"/>
              </a:rPr>
              <a:t>avant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nl-BE" dirty="0" err="1" smtClean="0">
                <a:ea typeface="ＭＳ Ｐゴシック" pitchFamily="34" charset="-128"/>
              </a:rPr>
              <a:t>le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fr-BE" dirty="0" smtClean="0">
                <a:ea typeface="ＭＳ Ｐゴシック" pitchFamily="34" charset="-128"/>
              </a:rPr>
              <a:t>26 juillet 1997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nl-BE" dirty="0" err="1" smtClean="0">
                <a:ea typeface="ＭＳ Ｐゴシック" pitchFamily="34" charset="-128"/>
              </a:rPr>
              <a:t>s’inscrivent</a:t>
            </a:r>
            <a:r>
              <a:rPr lang="nl-BE" dirty="0" smtClean="0">
                <a:ea typeface="ＭＳ Ｐゴシック" pitchFamily="34" charset="-128"/>
              </a:rPr>
              <a:t> comme IST.</a:t>
            </a:r>
          </a:p>
          <a:p>
            <a:pPr>
              <a:lnSpc>
                <a:spcPct val="80000"/>
              </a:lnSpc>
              <a:buNone/>
            </a:pPr>
            <a:r>
              <a:rPr lang="nl-BE" dirty="0" err="1" smtClean="0">
                <a:ea typeface="ＭＳ Ｐゴシック" pitchFamily="34" charset="-128"/>
              </a:rPr>
              <a:t>Le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nl-BE" dirty="0" err="1" smtClean="0">
                <a:ea typeface="ＭＳ Ｐゴシック" pitchFamily="34" charset="-128"/>
              </a:rPr>
              <a:t>choix</a:t>
            </a:r>
            <a:r>
              <a:rPr lang="nl-BE" dirty="0" smtClean="0">
                <a:ea typeface="ＭＳ Ｐゴシック" pitchFamily="34" charset="-128"/>
              </a:rPr>
              <a:t> des </a:t>
            </a:r>
            <a:r>
              <a:rPr lang="nl-BE" dirty="0" err="1" smtClean="0">
                <a:ea typeface="ＭＳ Ｐゴシック" pitchFamily="34" charset="-128"/>
              </a:rPr>
              <a:t>animateurs</a:t>
            </a:r>
            <a:r>
              <a:rPr lang="nl-BE" dirty="0" smtClean="0">
                <a:ea typeface="ＭＳ Ｐゴシック" pitchFamily="34" charset="-128"/>
              </a:rPr>
              <a:t> se </a:t>
            </a:r>
            <a:r>
              <a:rPr lang="nl-BE" dirty="0" err="1" smtClean="0">
                <a:ea typeface="ＭＳ Ｐゴシック" pitchFamily="34" charset="-128"/>
              </a:rPr>
              <a:t>fera</a:t>
            </a:r>
            <a:r>
              <a:rPr lang="nl-BE" dirty="0" smtClean="0">
                <a:ea typeface="ＭＳ Ｐゴシック" pitchFamily="34" charset="-128"/>
              </a:rPr>
              <a:t> en </a:t>
            </a:r>
            <a:r>
              <a:rPr lang="nl-BE" dirty="0" err="1" smtClean="0">
                <a:ea typeface="ＭＳ Ｐゴシック" pitchFamily="34" charset="-128"/>
              </a:rPr>
              <a:t>fonction</a:t>
            </a:r>
            <a:r>
              <a:rPr lang="nl-BE" dirty="0" smtClean="0">
                <a:ea typeface="ＭＳ Ｐゴシック" pitchFamily="34" charset="-128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nl-BE" b="1" dirty="0" smtClean="0">
                <a:ea typeface="ＭＳ Ｐゴシック" pitchFamily="34" charset="-128"/>
              </a:rPr>
              <a:t>des </a:t>
            </a:r>
            <a:r>
              <a:rPr lang="nl-BE" b="1" dirty="0" err="1" smtClean="0">
                <a:ea typeface="ＭＳ Ｐゴシック" pitchFamily="34" charset="-128"/>
              </a:rPr>
              <a:t>préférences</a:t>
            </a:r>
            <a:r>
              <a:rPr lang="nl-BE" b="1" dirty="0" smtClean="0">
                <a:ea typeface="ＭＳ Ｐゴシック" pitchFamily="34" charset="-128"/>
              </a:rPr>
              <a:t> </a:t>
            </a:r>
            <a:r>
              <a:rPr lang="nl-BE" b="1" dirty="0" err="1" smtClean="0">
                <a:ea typeface="ＭＳ Ｐゴシック" pitchFamily="34" charset="-128"/>
              </a:rPr>
              <a:t>individuelles</a:t>
            </a:r>
            <a:endParaRPr lang="nl-BE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nl-BE" b="1" dirty="0" smtClean="0">
                <a:ea typeface="ＭＳ Ｐゴシック" pitchFamily="34" charset="-128"/>
              </a:rPr>
              <a:t>des </a:t>
            </a:r>
            <a:r>
              <a:rPr lang="nl-BE" b="1" dirty="0" err="1" smtClean="0">
                <a:ea typeface="ＭＳ Ｐゴシック" pitchFamily="34" charset="-128"/>
              </a:rPr>
              <a:t>conditions</a:t>
            </a:r>
            <a:r>
              <a:rPr lang="nl-BE" b="1" dirty="0" smtClean="0">
                <a:ea typeface="ＭＳ Ｐゴシック" pitchFamily="34" charset="-128"/>
              </a:rPr>
              <a:t> </a:t>
            </a:r>
            <a:r>
              <a:rPr lang="nl-BE" b="1" dirty="0" err="1" smtClean="0">
                <a:ea typeface="ＭＳ Ｐゴシック" pitchFamily="34" charset="-128"/>
              </a:rPr>
              <a:t>d’âge</a:t>
            </a:r>
            <a:r>
              <a:rPr lang="nl-BE" b="1" dirty="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BE" b="1" dirty="0" smtClean="0">
                <a:ea typeface="ＭＳ Ｐゴシック" pitchFamily="34" charset="-128"/>
              </a:rPr>
              <a:t>du </a:t>
            </a:r>
            <a:r>
              <a:rPr lang="nl-BE" b="1" dirty="0" err="1" smtClean="0">
                <a:ea typeface="ＭＳ Ｐゴシック" pitchFamily="34" charset="-128"/>
              </a:rPr>
              <a:t>nombre</a:t>
            </a:r>
            <a:r>
              <a:rPr lang="nl-BE" b="1" dirty="0" smtClean="0">
                <a:ea typeface="ＭＳ Ｐゴシック" pitchFamily="34" charset="-128"/>
              </a:rPr>
              <a:t> </a:t>
            </a:r>
            <a:r>
              <a:rPr lang="nl-BE" b="1" dirty="0" err="1" smtClean="0">
                <a:ea typeface="ＭＳ Ｐゴシック" pitchFamily="34" charset="-128"/>
              </a:rPr>
              <a:t>d’inscrits</a:t>
            </a:r>
            <a:endParaRPr lang="nl-NL" b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None/>
            </a:pPr>
            <a:endParaRPr lang="fr-FR" dirty="0" smtClean="0">
              <a:solidFill>
                <a:srgbClr val="0B0761"/>
              </a:solidFill>
              <a:ea typeface="ＭＳ Ｐゴシック" pitchFamily="34" charset="-128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Akabe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ea typeface="ＭＳ Ｐゴシック" pitchFamily="34" charset="-128"/>
                <a:cs typeface="Arial" pitchFamily="34" charset="0"/>
              </a:rPr>
              <a:t>troepen staan open voor </a:t>
            </a:r>
            <a:r>
              <a:rPr lang="nl-BE" dirty="0" err="1" smtClean="0">
                <a:ea typeface="ＭＳ Ｐゴシック" pitchFamily="34" charset="-128"/>
                <a:cs typeface="Arial" pitchFamily="34" charset="0"/>
              </a:rPr>
              <a:t>akabe-leden</a:t>
            </a:r>
            <a:endParaRPr lang="nl-BE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nl-BE" dirty="0" smtClean="0">
                <a:ea typeface="ＭＳ Ｐゴシック" pitchFamily="34" charset="-128"/>
                <a:cs typeface="Arial" pitchFamily="34" charset="0"/>
              </a:rPr>
              <a:t>Er wordt inclusief gewerkt</a:t>
            </a:r>
          </a:p>
          <a:p>
            <a:r>
              <a:rPr lang="nl-BE" dirty="0" err="1" smtClean="0">
                <a:ea typeface="ＭＳ Ｐゴシック" pitchFamily="34" charset="-128"/>
                <a:cs typeface="Arial" pitchFamily="34" charset="0"/>
              </a:rPr>
              <a:t>Akabe-troepen</a:t>
            </a:r>
            <a:r>
              <a:rPr lang="nl-BE" dirty="0" smtClean="0">
                <a:ea typeface="ＭＳ Ｐゴシック" pitchFamily="34" charset="-128"/>
                <a:cs typeface="Arial" pitchFamily="34" charset="0"/>
              </a:rPr>
              <a:t> zullen een aangepaste begeleiding krijgen</a:t>
            </a:r>
            <a:endParaRPr lang="nl-NL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fr-FR" dirty="0" smtClean="0">
                <a:ea typeface="ＭＳ Ｐゴシック" pitchFamily="34" charset="-128"/>
              </a:rPr>
              <a:t>Maar </a:t>
            </a:r>
            <a:r>
              <a:rPr lang="fr-FR" dirty="0" err="1" smtClean="0">
                <a:ea typeface="ＭＳ Ｐゴシック" pitchFamily="34" charset="-128"/>
              </a:rPr>
              <a:t>we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hebben</a:t>
            </a:r>
            <a:r>
              <a:rPr lang="fr-FR" dirty="0" smtClean="0">
                <a:ea typeface="ＭＳ Ｐゴシック" pitchFamily="34" charset="-128"/>
              </a:rPr>
              <a:t> op dit moment </a:t>
            </a:r>
            <a:r>
              <a:rPr lang="fr-FR" dirty="0" err="1" smtClean="0">
                <a:ea typeface="ＭＳ Ｐゴシック" pitchFamily="34" charset="-128"/>
              </a:rPr>
              <a:t>nog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geen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bevesting</a:t>
            </a:r>
            <a:r>
              <a:rPr lang="fr-FR" dirty="0" smtClean="0">
                <a:ea typeface="ＭＳ Ｐゴシック" pitchFamily="34" charset="-128"/>
              </a:rPr>
              <a:t> van </a:t>
            </a:r>
            <a:r>
              <a:rPr lang="fr-FR" dirty="0" err="1" smtClean="0">
                <a:ea typeface="ＭＳ Ｐゴシック" pitchFamily="34" charset="-128"/>
              </a:rPr>
              <a:t>Japan</a:t>
            </a:r>
            <a:r>
              <a:rPr lang="fr-FR" dirty="0" smtClean="0">
                <a:ea typeface="ＭＳ Ｐゴシック" pitchFamily="34" charset="-128"/>
              </a:rPr>
              <a:t>!</a:t>
            </a:r>
          </a:p>
          <a:p>
            <a:endParaRPr lang="nl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a typeface="ＭＳ Ｐゴシック" pitchFamily="34" charset="-128"/>
              </a:rPr>
              <a:t>Nederlands? </a:t>
            </a:r>
            <a:r>
              <a:rPr lang="nl-BE" dirty="0" err="1" smtClean="0">
                <a:ea typeface="ＭＳ Ｐゴシック" pitchFamily="34" charset="-128"/>
              </a:rPr>
              <a:t>Français</a:t>
            </a:r>
            <a:r>
              <a:rPr lang="nl-BE" dirty="0" smtClean="0">
                <a:ea typeface="ＭＳ Ｐゴシック" pitchFamily="34" charset="-128"/>
              </a:rPr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dirty="0" smtClean="0">
                <a:ea typeface="ＭＳ Ｐゴシック" pitchFamily="34" charset="-128"/>
              </a:rPr>
              <a:t>Aan jullie de keuze…</a:t>
            </a:r>
          </a:p>
          <a:p>
            <a:pPr lvl="1">
              <a:lnSpc>
                <a:spcPct val="90000"/>
              </a:lnSpc>
            </a:pPr>
            <a:r>
              <a:rPr lang="nl-BE" dirty="0" err="1" smtClean="0">
                <a:ea typeface="ＭＳ Ｐゴシック" pitchFamily="34" charset="-128"/>
              </a:rPr>
              <a:t>Ééntalig</a:t>
            </a:r>
            <a:endParaRPr lang="nl-BE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nl-BE" dirty="0" smtClean="0">
                <a:ea typeface="ＭＳ Ｐゴシック" pitchFamily="34" charset="-128"/>
              </a:rPr>
              <a:t>Tweetalig : Nederlands – </a:t>
            </a:r>
            <a:r>
              <a:rPr lang="nl-BE" dirty="0" err="1" smtClean="0">
                <a:ea typeface="ＭＳ Ｐゴシック" pitchFamily="34" charset="-128"/>
              </a:rPr>
              <a:t>Français</a:t>
            </a:r>
            <a:endParaRPr lang="nl-BE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nl-BE" dirty="0" err="1" smtClean="0">
                <a:ea typeface="ＭＳ Ｐゴシック" pitchFamily="34" charset="-128"/>
              </a:rPr>
              <a:t>Akabe</a:t>
            </a:r>
            <a:endParaRPr lang="nl-BE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None/>
            </a:pPr>
            <a:endParaRPr lang="nl-BE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nl-BE" dirty="0" smtClean="0">
                <a:ea typeface="ＭＳ Ｐゴシック" pitchFamily="34" charset="-128"/>
              </a:rPr>
              <a:t>We doen ons best om jullie keuzes te respecteren (volgens inschrijving)</a:t>
            </a:r>
          </a:p>
          <a:p>
            <a:pPr lvl="2">
              <a:lnSpc>
                <a:spcPct val="90000"/>
              </a:lnSpc>
            </a:pPr>
            <a:endParaRPr lang="nl-NL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fr-FR" dirty="0" smtClean="0">
              <a:ea typeface="ＭＳ Ｐゴシック" pitchFamily="34" charset="-128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verwachtingen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dirty="0" smtClean="0">
                <a:latin typeface="Arial" pitchFamily="34" charset="0"/>
              </a:rPr>
              <a:t>Engagement voor het hele project</a:t>
            </a:r>
          </a:p>
          <a:p>
            <a:pPr>
              <a:lnSpc>
                <a:spcPct val="80000"/>
              </a:lnSpc>
            </a:pPr>
            <a:endParaRPr lang="nl-BE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nl-BE" dirty="0" smtClean="0">
                <a:latin typeface="Arial" pitchFamily="34" charset="0"/>
              </a:rPr>
              <a:t>Een open en positieve attitude</a:t>
            </a:r>
          </a:p>
          <a:p>
            <a:pPr>
              <a:lnSpc>
                <a:spcPct val="80000"/>
              </a:lnSpc>
            </a:pPr>
            <a:endParaRPr lang="nl-BE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nl-BE" dirty="0" smtClean="0">
                <a:latin typeface="Arial" pitchFamily="34" charset="0"/>
              </a:rPr>
              <a:t>Actieve deelname aan de verschillende activiteiten</a:t>
            </a:r>
          </a:p>
          <a:p>
            <a:pPr>
              <a:lnSpc>
                <a:spcPct val="80000"/>
              </a:lnSpc>
            </a:pPr>
            <a:endParaRPr lang="nl-BE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nl-BE" dirty="0" smtClean="0">
                <a:latin typeface="Arial" pitchFamily="34" charset="0"/>
              </a:rPr>
              <a:t>Respecteren van de leefregels</a:t>
            </a:r>
            <a:endParaRPr lang="fr-FR" dirty="0" smtClean="0">
              <a:latin typeface="Arial" pitchFamily="34" charset="0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leefregels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nl-BE" dirty="0" smtClean="0">
                <a:latin typeface="Arial" pitchFamily="34" charset="0"/>
                <a:cs typeface="Arial" pitchFamily="34" charset="0"/>
              </a:rPr>
              <a:t>Het is niet toegestaan om te roken tijdens de activiteiten voor de deelnemers.</a:t>
            </a:r>
          </a:p>
          <a:p>
            <a:r>
              <a:rPr lang="nl-B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Vanaf de voorreis gelden de lokale regels (= roken is daar verboden onder 20 jaar).</a:t>
            </a:r>
          </a:p>
          <a:p>
            <a:r>
              <a:rPr lang="nl-BE" dirty="0" smtClean="0">
                <a:latin typeface="Arial" pitchFamily="34" charset="0"/>
                <a:cs typeface="Arial" pitchFamily="34" charset="0"/>
              </a:rPr>
              <a:t>Tijdens het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Jamboree-project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is geen alcohol toegestaan voor leden. Alcoholische dranken meebrengen is strikt verboden.</a:t>
            </a:r>
          </a:p>
          <a:p>
            <a:r>
              <a:rPr lang="nl-BE" dirty="0" smtClean="0">
                <a:latin typeface="Arial" pitchFamily="34" charset="0"/>
                <a:cs typeface="Arial" pitchFamily="34" charset="0"/>
              </a:rPr>
              <a:t>Drugs (ook soft drugs) zijn strikt verboden. Scouts is kicken zonder drugs.</a:t>
            </a:r>
          </a:p>
          <a:p>
            <a:r>
              <a:rPr lang="nl-BE" dirty="0" smtClean="0">
                <a:latin typeface="Arial" pitchFamily="34" charset="0"/>
                <a:cs typeface="Arial" pitchFamily="34" charset="0"/>
              </a:rPr>
              <a:t>De gsm wordt niet gebruikt tijdens de activiteiten en blijft ook beperkt tijdens de pauze. Ook MP3, iPod en andere  elektronische gadgets zijn niet toegestaan.</a:t>
            </a:r>
          </a:p>
          <a:p>
            <a:r>
              <a:rPr lang="nl-BE" dirty="0" smtClean="0">
                <a:latin typeface="Arial" pitchFamily="34" charset="0"/>
                <a:cs typeface="Arial" pitchFamily="34" charset="0"/>
              </a:rPr>
              <a:t>Koppeltjes kunnen, maar mag niet storend zijn voor de rest van de groep.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a typeface="ＭＳ Ｐゴシック" pitchFamily="34" charset="-128"/>
              </a:rPr>
              <a:t>Wat is Jamboree?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sz="2800" dirty="0" smtClean="0">
                <a:ea typeface="ＭＳ Ｐゴシック" pitchFamily="34" charset="-128"/>
                <a:cs typeface="Arial" pitchFamily="34" charset="0"/>
              </a:rPr>
              <a:t>Een vierjaarlijks internationaal kamp</a:t>
            </a:r>
            <a:br>
              <a:rPr lang="nl-BE" sz="2800" dirty="0" smtClean="0">
                <a:ea typeface="ＭＳ Ｐゴシック" pitchFamily="34" charset="-128"/>
                <a:cs typeface="Arial" pitchFamily="34" charset="0"/>
              </a:rPr>
            </a:br>
            <a:endParaRPr lang="nl-BE" sz="2800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nl-BE" sz="2800" dirty="0" smtClean="0">
                <a:ea typeface="ＭＳ Ｐゴシック" pitchFamily="34" charset="-128"/>
                <a:cs typeface="Arial" pitchFamily="34" charset="0"/>
              </a:rPr>
              <a:t>30.000 deelnemers, scouts en gidsen van over heel de wereld</a:t>
            </a:r>
            <a:br>
              <a:rPr lang="nl-BE" sz="2800" dirty="0" smtClean="0">
                <a:ea typeface="ＭＳ Ｐゴシック" pitchFamily="34" charset="-128"/>
                <a:cs typeface="Arial" pitchFamily="34" charset="0"/>
              </a:rPr>
            </a:br>
            <a:endParaRPr lang="nl-BE" sz="2800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nl-BE" sz="2800" dirty="0" smtClean="0">
                <a:ea typeface="ＭＳ Ｐゴシック" pitchFamily="34" charset="-128"/>
                <a:cs typeface="Arial" pitchFamily="34" charset="0"/>
              </a:rPr>
              <a:t>Voertaal: Japans, Engels en Frans</a:t>
            </a:r>
            <a:br>
              <a:rPr lang="nl-BE" sz="2800" dirty="0" smtClean="0">
                <a:ea typeface="ＭＳ Ｐゴシック" pitchFamily="34" charset="-128"/>
                <a:cs typeface="Arial" pitchFamily="34" charset="0"/>
              </a:rPr>
            </a:br>
            <a:endParaRPr lang="nl-BE" sz="2800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nl-BE" sz="2800" dirty="0" smtClean="0">
                <a:ea typeface="ＭＳ Ｐゴシック" pitchFamily="34" charset="-128"/>
                <a:cs typeface="Arial" pitchFamily="34" charset="0"/>
              </a:rPr>
              <a:t>Gericht op leden (gidsen- en verkennerleeftijd)</a:t>
            </a:r>
            <a:br>
              <a:rPr lang="nl-BE" sz="2800" dirty="0" smtClean="0">
                <a:ea typeface="ＭＳ Ｐゴシック" pitchFamily="34" charset="-128"/>
                <a:cs typeface="Arial" pitchFamily="34" charset="0"/>
              </a:rPr>
            </a:br>
            <a:endParaRPr lang="nl-BE" sz="2800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nl-BE" sz="2800" dirty="0" smtClean="0">
                <a:ea typeface="ＭＳ Ｐゴシック" pitchFamily="34" charset="-128"/>
                <a:cs typeface="Arial" pitchFamily="34" charset="0"/>
              </a:rPr>
              <a:t>Je schrijft individueel in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a typeface="ＭＳ Ｐゴシック" pitchFamily="34" charset="-128"/>
              </a:rPr>
              <a:t>Hoeveel kost dat avontuur?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sz="2800" dirty="0" smtClean="0">
                <a:ea typeface="ＭＳ Ｐゴシック" pitchFamily="34" charset="-128"/>
              </a:rPr>
              <a:t>Het totale inschrijvingsbedrag is €3500</a:t>
            </a:r>
          </a:p>
          <a:p>
            <a:r>
              <a:rPr lang="nl-BE" sz="2800" dirty="0" smtClean="0">
                <a:ea typeface="ＭＳ Ｐゴシック" pitchFamily="34" charset="-128"/>
              </a:rPr>
              <a:t>Dat is veel geld, maar het is een all-in prijs: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Deelnamegeld Japan: eten, verblijf, activiteiten,…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Alle voorbereidende activiteiten en weekends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Minikamp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Transport en voorreis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Dassen, badges, </a:t>
            </a:r>
            <a:r>
              <a:rPr lang="nl-BE" sz="2400" dirty="0" err="1" smtClean="0">
                <a:ea typeface="ＭＳ Ｐゴシック" pitchFamily="34" charset="-128"/>
              </a:rPr>
              <a:t>t-shirts</a:t>
            </a:r>
            <a:r>
              <a:rPr lang="nl-BE" sz="2400" dirty="0" smtClean="0">
                <a:ea typeface="ＭＳ Ｐゴシック" pitchFamily="34" charset="-128"/>
              </a:rPr>
              <a:t>,…</a:t>
            </a:r>
            <a:endParaRPr lang="nl-NL" sz="2400" dirty="0" smtClean="0">
              <a:ea typeface="ＭＳ Ｐゴシック" pitchFamily="34" charset="-128"/>
            </a:endParaRPr>
          </a:p>
          <a:p>
            <a:endParaRPr lang="fr-FR" sz="2800" dirty="0" smtClean="0">
              <a:ea typeface="ＭＳ Ｐゴシック" pitchFamily="34" charset="-128"/>
            </a:endParaRPr>
          </a:p>
          <a:p>
            <a:r>
              <a:rPr lang="fr-FR" sz="2800" dirty="0" smtClean="0">
                <a:ea typeface="ＭＳ Ｐゴシック" pitchFamily="34" charset="-128"/>
              </a:rPr>
              <a:t>Engagement </a:t>
            </a:r>
            <a:r>
              <a:rPr lang="fr-FR" sz="2800" dirty="0" err="1" smtClean="0">
                <a:ea typeface="ＭＳ Ｐゴシック" pitchFamily="34" charset="-128"/>
              </a:rPr>
              <a:t>vanuit</a:t>
            </a:r>
            <a:r>
              <a:rPr lang="fr-FR" sz="2800" dirty="0" smtClean="0">
                <a:ea typeface="ＭＳ Ｐゴシック" pitchFamily="34" charset="-128"/>
              </a:rPr>
              <a:t> </a:t>
            </a:r>
            <a:r>
              <a:rPr lang="fr-FR" sz="2800" dirty="0" err="1" smtClean="0">
                <a:ea typeface="ＭＳ Ｐゴシック" pitchFamily="34" charset="-128"/>
              </a:rPr>
              <a:t>ploeg</a:t>
            </a:r>
            <a:r>
              <a:rPr lang="fr-FR" sz="2800" dirty="0" smtClean="0">
                <a:ea typeface="ＭＳ Ｐゴシック" pitchFamily="34" charset="-128"/>
              </a:rPr>
              <a:t> Jamboree om </a:t>
            </a:r>
            <a:r>
              <a:rPr lang="fr-FR" sz="2800" dirty="0" err="1" smtClean="0">
                <a:ea typeface="ＭＳ Ｐゴシック" pitchFamily="34" charset="-128"/>
              </a:rPr>
              <a:t>financiële</a:t>
            </a:r>
            <a:r>
              <a:rPr lang="fr-FR" sz="2800" dirty="0" smtClean="0">
                <a:ea typeface="ＭＳ Ｐゴシック" pitchFamily="34" charset="-128"/>
              </a:rPr>
              <a:t> </a:t>
            </a:r>
            <a:r>
              <a:rPr lang="fr-FR" sz="2800" dirty="0" err="1" smtClean="0">
                <a:ea typeface="ＭＳ Ｐゴシック" pitchFamily="34" charset="-128"/>
              </a:rPr>
              <a:t>acties</a:t>
            </a:r>
            <a:r>
              <a:rPr lang="fr-FR" sz="2800" dirty="0" smtClean="0">
                <a:ea typeface="ＭＳ Ｐゴシック" pitchFamily="34" charset="-128"/>
              </a:rPr>
              <a:t> op te </a:t>
            </a:r>
            <a:r>
              <a:rPr lang="fr-FR" sz="2800" dirty="0" err="1" smtClean="0">
                <a:ea typeface="ＭＳ Ｐゴシック" pitchFamily="34" charset="-128"/>
              </a:rPr>
              <a:t>zetten</a:t>
            </a:r>
            <a:r>
              <a:rPr lang="fr-FR" sz="2800" dirty="0" smtClean="0">
                <a:ea typeface="ＭＳ Ｐゴシック" pitchFamily="34" charset="-128"/>
              </a:rPr>
              <a:t>.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grafiekgro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467866" cy="649105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Spreiding betaling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Je inschrijving is definitief na betaling van de eerste schijf van 900 euro (voor 28 februari).  </a:t>
            </a:r>
          </a:p>
          <a:p>
            <a:r>
              <a:rPr lang="nl-BE" sz="2800" dirty="0" smtClean="0"/>
              <a:t>De 3 volgende schijven zijn verspreid over 2014 en 2015: </a:t>
            </a:r>
          </a:p>
          <a:p>
            <a:pPr lvl="1"/>
            <a:r>
              <a:rPr lang="nl-BE" dirty="0" smtClean="0"/>
              <a:t>schijf 2: 900 € voor 30 juni 2014</a:t>
            </a:r>
          </a:p>
          <a:p>
            <a:pPr lvl="1"/>
            <a:r>
              <a:rPr lang="nl-BE" dirty="0" smtClean="0"/>
              <a:t>schijf 3: 900 € voor 30 november 2014</a:t>
            </a:r>
          </a:p>
          <a:p>
            <a:pPr lvl="1"/>
            <a:r>
              <a:rPr lang="nl-BE" dirty="0" smtClean="0"/>
              <a:t>schijf 4: 800 € voor 31 maart 2015</a:t>
            </a:r>
          </a:p>
          <a:p>
            <a:r>
              <a:rPr lang="nl-BE" sz="2800" dirty="0" smtClean="0"/>
              <a:t>Bij betalingsproblemen zoeken we samen naar een oplossing.</a:t>
            </a:r>
          </a:p>
          <a:p>
            <a:endParaRPr lang="nl-BE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ea typeface="ＭＳ Ｐゴシック" pitchFamily="34" charset="-128"/>
              </a:rPr>
              <a:t>Wanneer gaan we op weekend?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Leden, leiding en IST</a:t>
            </a:r>
          </a:p>
          <a:p>
            <a:pPr lvl="1"/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 weekend per troep: november 2014</a:t>
            </a:r>
          </a:p>
          <a:p>
            <a:pPr lvl="1"/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5 dagen Minikamp (paasvakantie 2015)</a:t>
            </a:r>
            <a:endParaRPr lang="nl-NL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fr-FR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Leiding/ IST</a:t>
            </a:r>
          </a:p>
          <a:p>
            <a:pPr lvl="1"/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</a:t>
            </a:r>
            <a:r>
              <a:rPr lang="nl-BE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</a:t>
            </a:r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week-end</a:t>
            </a:r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maart /april 2014</a:t>
            </a:r>
          </a:p>
          <a:p>
            <a:pPr lvl="1"/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lang="nl-BE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 </a:t>
            </a:r>
            <a:r>
              <a:rPr lang="nl-BE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week-end</a:t>
            </a:r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: oktober 2014</a:t>
            </a:r>
          </a:p>
          <a:p>
            <a:pPr lvl="1"/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3</a:t>
            </a:r>
            <a:r>
              <a:rPr lang="nl-BE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</a:t>
            </a:r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weekend: februari 2015</a:t>
            </a:r>
          </a:p>
          <a:p>
            <a:pPr lvl="1"/>
            <a:r>
              <a:rPr lang="nl-B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5 dagen Minikamp (paasvakantie 2015)</a:t>
            </a:r>
            <a:endParaRPr lang="nl-NL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ea typeface="ＭＳ Ｐゴシック" pitchFamily="34" charset="-128"/>
              </a:rPr>
              <a:t>Je </a:t>
            </a:r>
            <a:r>
              <a:rPr lang="nl-BE" dirty="0" err="1" smtClean="0">
                <a:ea typeface="ＭＳ Ｐゴシック" pitchFamily="34" charset="-128"/>
              </a:rPr>
              <a:t>veux</a:t>
            </a:r>
            <a:r>
              <a:rPr lang="nl-BE" dirty="0" smtClean="0">
                <a:ea typeface="ＭＳ Ｐゴシック" pitchFamily="34" charset="-128"/>
              </a:rPr>
              <a:t> </a:t>
            </a:r>
            <a:r>
              <a:rPr lang="nl-BE" dirty="0" err="1" smtClean="0">
                <a:ea typeface="ＭＳ Ｐゴシック" pitchFamily="34" charset="-128"/>
              </a:rPr>
              <a:t>m’inscrire</a:t>
            </a:r>
            <a:r>
              <a:rPr lang="nl-BE" dirty="0" smtClean="0">
                <a:ea typeface="ＭＳ Ｐゴシック" pitchFamily="34" charset="-128"/>
              </a:rPr>
              <a:t>, </a:t>
            </a:r>
            <a:r>
              <a:rPr lang="nl-BE" dirty="0" err="1" smtClean="0">
                <a:ea typeface="ＭＳ Ｐゴシック" pitchFamily="34" charset="-128"/>
              </a:rPr>
              <a:t>comment</a:t>
            </a:r>
            <a:r>
              <a:rPr lang="nl-BE" dirty="0" smtClean="0">
                <a:ea typeface="ＭＳ Ｐゴシック" pitchFamily="34" charset="-128"/>
              </a:rPr>
              <a:t> faire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sz="2800" dirty="0" smtClean="0">
                <a:ea typeface="ＭＳ Ｐゴシック" pitchFamily="34" charset="-128"/>
              </a:rPr>
              <a:t>Les </a:t>
            </a:r>
            <a:r>
              <a:rPr lang="nl-BE" sz="2800" dirty="0" err="1" smtClean="0">
                <a:ea typeface="ＭＳ Ｐゴシック" pitchFamily="34" charset="-128"/>
              </a:rPr>
              <a:t>inscriptions</a:t>
            </a:r>
            <a:r>
              <a:rPr lang="nl-BE" sz="2800" dirty="0" smtClean="0">
                <a:ea typeface="ＭＳ Ｐゴシック" pitchFamily="34" charset="-128"/>
              </a:rPr>
              <a:t> </a:t>
            </a:r>
            <a:r>
              <a:rPr lang="nl-BE" sz="2800" dirty="0" err="1" smtClean="0">
                <a:ea typeface="ＭＳ Ｐゴシック" pitchFamily="34" charset="-128"/>
              </a:rPr>
              <a:t>s’ouvrent</a:t>
            </a:r>
            <a:r>
              <a:rPr lang="nl-BE" sz="2800" dirty="0" smtClean="0">
                <a:ea typeface="ＭＳ Ｐゴシック" pitchFamily="34" charset="-128"/>
              </a:rPr>
              <a:t> en </a:t>
            </a:r>
            <a:r>
              <a:rPr lang="nl-BE" sz="2800" dirty="0" err="1" smtClean="0">
                <a:ea typeface="ＭＳ Ｐゴシック" pitchFamily="34" charset="-128"/>
              </a:rPr>
              <a:t>decembre</a:t>
            </a:r>
            <a:r>
              <a:rPr lang="nl-BE" sz="2800" dirty="0" smtClean="0">
                <a:ea typeface="ＭＳ Ｐゴシック" pitchFamily="34" charset="-128"/>
              </a:rPr>
              <a:t> 2013</a:t>
            </a:r>
          </a:p>
          <a:p>
            <a:pPr>
              <a:lnSpc>
                <a:spcPct val="90000"/>
              </a:lnSpc>
            </a:pPr>
            <a:endParaRPr lang="nl-BE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nl-BE" sz="2800" dirty="0" smtClean="0">
                <a:ea typeface="ＭＳ Ｐゴシック" pitchFamily="34" charset="-128"/>
              </a:rPr>
              <a:t>Les </a:t>
            </a:r>
            <a:r>
              <a:rPr lang="nl-BE" sz="2800" dirty="0" err="1" smtClean="0">
                <a:ea typeface="ＭＳ Ｐゴシック" pitchFamily="34" charset="-128"/>
              </a:rPr>
              <a:t>formulaires</a:t>
            </a:r>
            <a:r>
              <a:rPr lang="nl-BE" sz="2800" dirty="0" smtClean="0">
                <a:ea typeface="ＭＳ Ｐゴシック" pitchFamily="34" charset="-128"/>
              </a:rPr>
              <a:t> </a:t>
            </a:r>
            <a:r>
              <a:rPr lang="nl-BE" sz="2800" dirty="0" err="1" smtClean="0">
                <a:ea typeface="ＭＳ Ｐゴシック" pitchFamily="34" charset="-128"/>
              </a:rPr>
              <a:t>d’inscription</a:t>
            </a:r>
            <a:r>
              <a:rPr lang="nl-BE" sz="2800" dirty="0" smtClean="0">
                <a:ea typeface="ＭＳ Ｐゴシック" pitchFamily="34" charset="-128"/>
              </a:rPr>
              <a:t> se </a:t>
            </a:r>
            <a:r>
              <a:rPr lang="nl-BE" sz="2800" dirty="0" err="1" smtClean="0">
                <a:ea typeface="ＭＳ Ｐゴシック" pitchFamily="34" charset="-128"/>
              </a:rPr>
              <a:t>trouveront</a:t>
            </a:r>
            <a:r>
              <a:rPr lang="nl-BE" sz="2800" dirty="0" smtClean="0">
                <a:ea typeface="ＭＳ Ｐゴシック" pitchFamily="34" charset="-128"/>
              </a:rPr>
              <a:t> sur </a:t>
            </a:r>
            <a:r>
              <a:rPr lang="nl-BE" sz="2800" dirty="0" err="1" smtClean="0">
                <a:ea typeface="ＭＳ Ｐゴシック" pitchFamily="34" charset="-128"/>
              </a:rPr>
              <a:t>le</a:t>
            </a:r>
            <a:r>
              <a:rPr lang="nl-BE" sz="2800" dirty="0" smtClean="0">
                <a:ea typeface="ＭＳ Ｐゴシック" pitchFamily="34" charset="-128"/>
              </a:rPr>
              <a:t> site (</a:t>
            </a:r>
            <a:r>
              <a:rPr lang="nl-BE" sz="2800" dirty="0" smtClean="0">
                <a:solidFill>
                  <a:schemeClr val="accent2"/>
                </a:solidFill>
                <a:ea typeface="ＭＳ Ｐゴシック" pitchFamily="34" charset="-128"/>
                <a:hlinkClick r:id="rId2"/>
              </a:rPr>
              <a:t>www.jamboree2015.be</a:t>
            </a:r>
            <a:r>
              <a:rPr lang="nl-BE" sz="28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endParaRPr lang="nl-BE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nl-BE" sz="2800" dirty="0" err="1" smtClean="0">
                <a:ea typeface="ＭＳ Ｐゴシック" pitchFamily="34" charset="-128"/>
              </a:rPr>
              <a:t>Tu</a:t>
            </a:r>
            <a:r>
              <a:rPr lang="nl-BE" sz="2800" dirty="0" smtClean="0">
                <a:ea typeface="ＭＳ Ｐゴシック" pitchFamily="34" charset="-128"/>
              </a:rPr>
              <a:t> es </a:t>
            </a:r>
            <a:r>
              <a:rPr lang="nl-BE" sz="2800" dirty="0" err="1" smtClean="0">
                <a:ea typeface="ＭＳ Ｐゴシック" pitchFamily="34" charset="-128"/>
              </a:rPr>
              <a:t>inscrit</a:t>
            </a:r>
            <a:r>
              <a:rPr lang="nl-BE" sz="2800" dirty="0" smtClean="0">
                <a:ea typeface="ＭＳ Ｐゴシック" pitchFamily="34" charset="-128"/>
              </a:rPr>
              <a:t> si, et </a:t>
            </a:r>
            <a:r>
              <a:rPr lang="nl-BE" sz="2800" dirty="0" err="1" smtClean="0">
                <a:ea typeface="ＭＳ Ｐゴシック" pitchFamily="34" charset="-128"/>
              </a:rPr>
              <a:t>seulement</a:t>
            </a:r>
            <a:r>
              <a:rPr lang="nl-BE" sz="2800" dirty="0" smtClean="0">
                <a:ea typeface="ＭＳ Ｐゴシック" pitchFamily="34" charset="-128"/>
              </a:rPr>
              <a:t> :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>
                <a:ea typeface="ＭＳ Ｐゴシック" pitchFamily="34" charset="-128"/>
              </a:rPr>
              <a:t>si </a:t>
            </a:r>
            <a:r>
              <a:rPr lang="nl-BE" sz="2400" dirty="0" err="1" smtClean="0">
                <a:ea typeface="ＭＳ Ｐゴシック" pitchFamily="34" charset="-128"/>
              </a:rPr>
              <a:t>nous</a:t>
            </a:r>
            <a:r>
              <a:rPr lang="nl-BE" sz="2400" dirty="0" smtClean="0">
                <a:ea typeface="ＭＳ Ｐゴシック" pitchFamily="34" charset="-128"/>
              </a:rPr>
              <a:t> </a:t>
            </a:r>
            <a:r>
              <a:rPr lang="nl-BE" sz="2400" dirty="0" err="1" smtClean="0">
                <a:ea typeface="ＭＳ Ｐゴシック" pitchFamily="34" charset="-128"/>
              </a:rPr>
              <a:t>recevons</a:t>
            </a:r>
            <a:r>
              <a:rPr lang="nl-BE" sz="2400" dirty="0" smtClean="0">
                <a:ea typeface="ＭＳ Ｐゴシック" pitchFamily="34" charset="-128"/>
              </a:rPr>
              <a:t> </a:t>
            </a:r>
            <a:r>
              <a:rPr lang="nl-BE" sz="2400" dirty="0" err="1" smtClean="0">
                <a:ea typeface="ＭＳ Ｐゴシック" pitchFamily="34" charset="-128"/>
              </a:rPr>
              <a:t>le</a:t>
            </a:r>
            <a:r>
              <a:rPr lang="nl-BE" sz="2400" dirty="0" smtClean="0">
                <a:ea typeface="ＭＳ Ｐゴシック" pitchFamily="34" charset="-128"/>
              </a:rPr>
              <a:t> </a:t>
            </a:r>
            <a:r>
              <a:rPr lang="nl-BE" sz="2400" dirty="0" err="1" smtClean="0">
                <a:ea typeface="ＭＳ Ｐゴシック" pitchFamily="34" charset="-128"/>
              </a:rPr>
              <a:t>formulaire</a:t>
            </a:r>
            <a:r>
              <a:rPr lang="nl-BE" sz="2400" dirty="0" smtClean="0">
                <a:ea typeface="ＭＳ Ｐゴシック" pitchFamily="34" charset="-128"/>
              </a:rPr>
              <a:t> ad hoc </a:t>
            </a:r>
            <a:r>
              <a:rPr lang="nl-BE" sz="2400" dirty="0" err="1" smtClean="0">
                <a:ea typeface="ＭＳ Ｐゴシック" pitchFamily="34" charset="-128"/>
              </a:rPr>
              <a:t>complété</a:t>
            </a:r>
            <a:r>
              <a:rPr lang="nl-BE" sz="2400" dirty="0" smtClean="0">
                <a:ea typeface="ＭＳ Ｐゴシック" pitchFamily="34" charset="-128"/>
              </a:rPr>
              <a:t> et </a:t>
            </a:r>
            <a:r>
              <a:rPr lang="nl-BE" sz="2400" dirty="0" err="1" smtClean="0">
                <a:ea typeface="ＭＳ Ｐゴシック" pitchFamily="34" charset="-128"/>
              </a:rPr>
              <a:t>signé</a:t>
            </a:r>
            <a:endParaRPr lang="nl-BE" sz="24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None/>
            </a:pPr>
            <a:r>
              <a:rPr lang="nl-BE" sz="2400" dirty="0" smtClean="0">
                <a:ea typeface="ＭＳ Ｐゴシック" pitchFamily="34" charset="-128"/>
              </a:rPr>
              <a:t>Et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>
                <a:ea typeface="ＭＳ Ｐゴシック" pitchFamily="34" charset="-128"/>
              </a:rPr>
              <a:t>si </a:t>
            </a:r>
            <a:r>
              <a:rPr lang="nl-BE" sz="2400" dirty="0" err="1" smtClean="0">
                <a:ea typeface="ＭＳ Ｐゴシック" pitchFamily="34" charset="-128"/>
              </a:rPr>
              <a:t>le</a:t>
            </a:r>
            <a:r>
              <a:rPr lang="nl-BE" sz="2400" dirty="0" smtClean="0">
                <a:ea typeface="ＭＳ Ｐゴシック" pitchFamily="34" charset="-128"/>
              </a:rPr>
              <a:t> premier </a:t>
            </a:r>
            <a:r>
              <a:rPr lang="nl-BE" sz="2400" dirty="0" err="1" smtClean="0">
                <a:ea typeface="ＭＳ Ｐゴシック" pitchFamily="34" charset="-128"/>
              </a:rPr>
              <a:t>versement</a:t>
            </a:r>
            <a:r>
              <a:rPr lang="nl-BE" sz="2400" dirty="0" smtClean="0">
                <a:ea typeface="ＭＳ Ｐゴシック" pitchFamily="34" charset="-128"/>
              </a:rPr>
              <a:t> de 900 € a </a:t>
            </a:r>
            <a:r>
              <a:rPr lang="nl-BE" sz="2400" dirty="0" err="1" smtClean="0">
                <a:ea typeface="ＭＳ Ｐゴシック" pitchFamily="34" charset="-128"/>
              </a:rPr>
              <a:t>été</a:t>
            </a:r>
            <a:r>
              <a:rPr lang="nl-BE" sz="2400" dirty="0" smtClean="0">
                <a:ea typeface="ＭＳ Ｐゴシック" pitchFamily="34" charset="-128"/>
              </a:rPr>
              <a:t> </a:t>
            </a:r>
            <a:r>
              <a:rPr lang="nl-BE" sz="2400" dirty="0" err="1" smtClean="0">
                <a:ea typeface="ＭＳ Ｐゴシック" pitchFamily="34" charset="-128"/>
              </a:rPr>
              <a:t>effectué</a:t>
            </a:r>
            <a:endParaRPr lang="nl-BE" sz="24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None/>
            </a:pPr>
            <a:endParaRPr lang="nl-NL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fr-FR" sz="2800" dirty="0" smtClean="0">
              <a:ea typeface="ＭＳ Ｐゴシック" pitchFamily="34" charset="-128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Wat te beleven op Jamboree?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sz="2800" dirty="0" err="1" smtClean="0">
                <a:ea typeface="ＭＳ Ｐゴシック" pitchFamily="34" charset="-128"/>
              </a:rPr>
              <a:t>Subcamplife</a:t>
            </a:r>
            <a:r>
              <a:rPr lang="nl-BE" sz="2800" dirty="0" smtClean="0">
                <a:ea typeface="ＭＳ Ｐゴシック" pitchFamily="34" charset="-128"/>
              </a:rPr>
              <a:t>…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Avondprogramma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Slapen, eten, wassen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Een praatje met de buren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Supermarkten, internetcafé, telefooncenter, hospitalen</a:t>
            </a:r>
          </a:p>
          <a:p>
            <a:pPr lvl="1"/>
            <a:r>
              <a:rPr lang="nl-BE" sz="2400" dirty="0" smtClean="0">
                <a:ea typeface="ＭＳ Ｐゴシック" pitchFamily="34" charset="-128"/>
              </a:rPr>
              <a:t>Kampvuurcirkel</a:t>
            </a:r>
          </a:p>
          <a:p>
            <a:pPr lvl="1"/>
            <a:endParaRPr lang="nl-BE" sz="2400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nl-BE" sz="2600" dirty="0" smtClean="0">
                <a:ea typeface="ＭＳ Ｐゴシック" pitchFamily="34" charset="-128"/>
              </a:rPr>
              <a:t>…en nog een hoop onverwachte avonturen!</a:t>
            </a:r>
            <a:endParaRPr lang="nl-NL" sz="2400" dirty="0" smtClean="0">
              <a:ea typeface="ＭＳ Ｐゴシック" pitchFamily="34" charset="-128"/>
            </a:endParaRPr>
          </a:p>
          <a:p>
            <a:endParaRPr lang="fr-FR" sz="2800" dirty="0" smtClean="0">
              <a:ea typeface="ＭＳ Ｐゴシック" pitchFamily="34" charset="-128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7" descr="D:\photo\photo 2006-2007\photo jamboree\jamboree\photo jamboree panda\WSJ (2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950" y="2857500"/>
            <a:ext cx="24622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photo\photo 2006-2007\photo jamboree\jamboree\photo arnaud\02 - jamboree\02 - troupe 2\DSC_3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1571625"/>
            <a:ext cx="300037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photo\photo 2006-2007\photo jamboree\jamboree\photo arnaud\03 - visite clan\HPIM3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7388" y="1643063"/>
            <a:ext cx="271462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photo\photo 2006-2007\photo jamboree\jamboree\photo arnaud\02 - jamboree\01 - troupe 1\07 - trash\DSC_3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8" y="4143375"/>
            <a:ext cx="3008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:\photo\photo 2006-2007\photo jamboree\jamboree\photo jamboree panda\WSJ (44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4513" y="4214813"/>
            <a:ext cx="28765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Jamboree: subkamp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Slapen in tenten</a:t>
            </a:r>
          </a:p>
          <a:p>
            <a:pPr>
              <a:lnSpc>
                <a:spcPct val="90000"/>
              </a:lnSpc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Koken: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Per patrouille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Op gasvuur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Eigen gamel/beker/bestek meebrengen</a:t>
            </a:r>
          </a:p>
          <a:p>
            <a:pPr lvl="1">
              <a:lnSpc>
                <a:spcPct val="90000"/>
              </a:lnSpc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Menu door Japan bepaald</a:t>
            </a:r>
          </a:p>
          <a:p>
            <a:pPr>
              <a:lnSpc>
                <a:spcPct val="90000"/>
              </a:lnSpc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Douches/toiletten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EHBO</a:t>
            </a:r>
          </a:p>
          <a:p>
            <a:pPr>
              <a:lnSpc>
                <a:spcPct val="90000"/>
              </a:lnSpc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Telefoon/internet</a:t>
            </a:r>
          </a:p>
          <a:p>
            <a:pPr>
              <a:lnSpc>
                <a:spcPct val="90000"/>
              </a:lnSpc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Supermarkten/souvenirs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1459200_10151702742591254_194556333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895" y="1556792"/>
            <a:ext cx="9172281" cy="46085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Jamboree: programma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dirty="0" smtClean="0">
                <a:latin typeface="Arial" pitchFamily="34" charset="0"/>
                <a:cs typeface="Arial" pitchFamily="34" charset="0"/>
              </a:rPr>
              <a:t>Dagelijks activiteitenprogramma</a:t>
            </a:r>
            <a:endParaRPr lang="nl-BE" dirty="0"/>
          </a:p>
          <a:p>
            <a:pPr lvl="1">
              <a:lnSpc>
                <a:spcPct val="90000"/>
              </a:lnSpc>
            </a:pPr>
            <a:r>
              <a:rPr lang="nl-BE" dirty="0" smtClean="0">
                <a:latin typeface="Arial" pitchFamily="34" charset="0"/>
                <a:cs typeface="Arial" pitchFamily="34" charset="0"/>
              </a:rPr>
              <a:t>Global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village</a:t>
            </a:r>
            <a:endParaRPr lang="nl-B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nl-BE" dirty="0" err="1" smtClean="0">
                <a:latin typeface="Arial" pitchFamily="34" charset="0"/>
                <a:cs typeface="Arial" pitchFamily="34" charset="0"/>
              </a:rPr>
              <a:t>Exploring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nature</a:t>
            </a:r>
          </a:p>
          <a:p>
            <a:pPr lvl="1">
              <a:lnSpc>
                <a:spcPct val="90000"/>
              </a:lnSpc>
            </a:pPr>
            <a:r>
              <a:rPr lang="nl-BE" dirty="0" smtClean="0">
                <a:latin typeface="Arial" pitchFamily="34" charset="0"/>
                <a:cs typeface="Arial" pitchFamily="34" charset="0"/>
              </a:rPr>
              <a:t>Cross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road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of culture</a:t>
            </a:r>
          </a:p>
          <a:p>
            <a:pPr lvl="1">
              <a:lnSpc>
                <a:spcPct val="90000"/>
              </a:lnSpc>
            </a:pPr>
            <a:r>
              <a:rPr lang="nl-BE" dirty="0" smtClean="0">
                <a:latin typeface="Arial" pitchFamily="34" charset="0"/>
                <a:cs typeface="Arial" pitchFamily="34" charset="0"/>
              </a:rPr>
              <a:t>City of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science</a:t>
            </a:r>
            <a:endParaRPr lang="nl-BE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nl-BE" dirty="0" err="1" smtClean="0">
                <a:latin typeface="Arial" pitchFamily="34" charset="0"/>
                <a:cs typeface="Arial" pitchFamily="34" charset="0"/>
              </a:rPr>
              <a:t>Community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service</a:t>
            </a:r>
          </a:p>
          <a:p>
            <a:pPr lvl="1">
              <a:lnSpc>
                <a:spcPct val="90000"/>
              </a:lnSpc>
            </a:pPr>
            <a:r>
              <a:rPr lang="nl-BE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nl-BE" dirty="0" smtClean="0">
                <a:latin typeface="Arial" pitchFamily="34" charset="0"/>
                <a:cs typeface="Arial" pitchFamily="34" charset="0"/>
              </a:rPr>
              <a:t>Aanvullend programma op het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subcamp</a:t>
            </a:r>
            <a:endParaRPr lang="nl-B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Veel gebruikte termen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nl-BE" dirty="0" smtClean="0"/>
              <a:t>Een troep : 40 personen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nl-BE" dirty="0" smtClean="0"/>
              <a:t>36 leden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nl-BE" dirty="0" smtClean="0"/>
              <a:t>4 leiding waarvan 1 </a:t>
            </a:r>
            <a:r>
              <a:rPr lang="nl-BE" dirty="0" err="1" smtClean="0"/>
              <a:t>troeps-verantwoordelijke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nl-BE" dirty="0" smtClean="0"/>
              <a:t>IST – International Service Team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nl-BE" dirty="0" smtClean="0"/>
              <a:t>Hulp bij de voorbereidende </a:t>
            </a:r>
            <a:r>
              <a:rPr lang="nl-BE" dirty="0" err="1" smtClean="0"/>
              <a:t>Jamboree-activiteiten</a:t>
            </a:r>
            <a:endParaRPr lang="nl-BE" dirty="0" smtClean="0"/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nl-BE" dirty="0" smtClean="0"/>
              <a:t>Hulp tijdens de Jamboree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endParaRPr lang="nl-BE" sz="2400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Jamboree: programma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Tussendoor ‘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spontaneous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activities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’ en ontmoetingen</a:t>
            </a:r>
          </a:p>
          <a:p>
            <a:pPr>
              <a:buFontTx/>
              <a:buNone/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	(Uitwisseling met buren, …)</a:t>
            </a:r>
          </a:p>
          <a:p>
            <a:r>
              <a:rPr lang="nl-BE" dirty="0" smtClean="0">
                <a:latin typeface="Arial" pitchFamily="34" charset="0"/>
                <a:cs typeface="Arial" pitchFamily="34" charset="0"/>
              </a:rPr>
              <a:t>Arena-activiteiten</a:t>
            </a:r>
          </a:p>
          <a:p>
            <a:pPr lvl="1"/>
            <a:r>
              <a:rPr lang="nl-BE" dirty="0" smtClean="0">
                <a:latin typeface="Arial" pitchFamily="34" charset="0"/>
                <a:cs typeface="Arial" pitchFamily="34" charset="0"/>
              </a:rPr>
              <a:t>Openingsceremonie</a:t>
            </a:r>
          </a:p>
          <a:p>
            <a:pPr lvl="1"/>
            <a:r>
              <a:rPr lang="nl-BE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Cultural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Festival</a:t>
            </a:r>
          </a:p>
          <a:p>
            <a:pPr lvl="1"/>
            <a:r>
              <a:rPr lang="nl-BE" dirty="0" smtClean="0">
                <a:latin typeface="Arial" pitchFamily="34" charset="0"/>
                <a:cs typeface="Arial" pitchFamily="34" charset="0"/>
              </a:rPr>
              <a:t>Slotshow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Vragen? </a:t>
            </a:r>
            <a:r>
              <a:rPr lang="nl-BE" dirty="0" err="1" smtClean="0"/>
              <a:t>Questions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Chaque troupe campe sur un </a:t>
            </a:r>
            <a:r>
              <a:rPr lang="fr-BE" b="1" dirty="0" smtClean="0">
                <a:ea typeface="ＭＳ Ｐゴシック" pitchFamily="34" charset="-128"/>
                <a:cs typeface="Arial" pitchFamily="34" charset="0"/>
              </a:rPr>
              <a:t>sous-camp</a:t>
            </a:r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 en compagnie de troupes d’autres pays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Tu participes à la plupart des </a:t>
            </a:r>
            <a:r>
              <a:rPr lang="fr-BE" b="1" dirty="0" smtClean="0">
                <a:ea typeface="ＭＳ Ｐゴシック" pitchFamily="34" charset="-128"/>
                <a:cs typeface="Arial" pitchFamily="34" charset="0"/>
              </a:rPr>
              <a:t>activités</a:t>
            </a:r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 par patrouille ou individuellement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Un animateur </a:t>
            </a:r>
            <a:r>
              <a:rPr lang="fr-BE" b="1" dirty="0" smtClean="0">
                <a:ea typeface="ＭＳ Ｐゴシック" pitchFamily="34" charset="-128"/>
                <a:cs typeface="Arial" pitchFamily="34" charset="0"/>
              </a:rPr>
              <a:t>anime</a:t>
            </a:r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 les membres de sa troupe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fr-BE" dirty="0" smtClean="0">
                <a:ea typeface="ＭＳ Ｐゴシック" pitchFamily="34" charset="-128"/>
                <a:cs typeface="Arial" pitchFamily="34" charset="0"/>
              </a:rPr>
              <a:t>Un IST (International Service Team) fait tourner le Jamboree. Ils animent des activités, s’occupent de l’intendance, du ravitaillement, …</a:t>
            </a:r>
            <a:endParaRPr lang="nl-NL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fr-FR" dirty="0" smtClean="0">
              <a:ea typeface="ＭＳ Ｐゴシック" pitchFamily="34" charset="-128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1459200_10151702742591254_194556333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895" y="1556792"/>
            <a:ext cx="9172281" cy="46085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Organisatie: België als contingent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l-BE" sz="2400" dirty="0" smtClean="0">
                <a:cs typeface="Arial" pitchFamily="34" charset="0"/>
              </a:rPr>
              <a:t>5 </a:t>
            </a:r>
            <a:r>
              <a:rPr lang="nl-BE" sz="2400" dirty="0" err="1" smtClean="0">
                <a:cs typeface="Arial" pitchFamily="34" charset="0"/>
              </a:rPr>
              <a:t>scoutsfederaties</a:t>
            </a:r>
            <a:r>
              <a:rPr lang="nl-BE" sz="2400" dirty="0" smtClean="0">
                <a:cs typeface="Arial" pitchFamily="34" charset="0"/>
              </a:rPr>
              <a:t> in België:</a:t>
            </a:r>
          </a:p>
          <a:p>
            <a:pPr lvl="2"/>
            <a:r>
              <a:rPr lang="nl-BE" sz="2000" dirty="0" smtClean="0">
                <a:cs typeface="Arial" pitchFamily="34" charset="0"/>
              </a:rPr>
              <a:t>Scouts en Gidsen Vlaanderen, </a:t>
            </a:r>
          </a:p>
          <a:p>
            <a:pPr lvl="2"/>
            <a:r>
              <a:rPr lang="nl-BE" sz="2000" dirty="0" smtClean="0">
                <a:cs typeface="Arial" pitchFamily="34" charset="0"/>
              </a:rPr>
              <a:t>Les Scouts, </a:t>
            </a:r>
          </a:p>
          <a:p>
            <a:pPr lvl="2"/>
            <a:r>
              <a:rPr lang="nl-BE" sz="2000" dirty="0" smtClean="0">
                <a:cs typeface="Arial" pitchFamily="34" charset="0"/>
              </a:rPr>
              <a:t>Scouts et </a:t>
            </a:r>
            <a:r>
              <a:rPr lang="nl-BE" sz="2000" dirty="0" err="1" smtClean="0">
                <a:cs typeface="Arial" pitchFamily="34" charset="0"/>
              </a:rPr>
              <a:t>Guides</a:t>
            </a:r>
            <a:r>
              <a:rPr lang="nl-BE" sz="2000" dirty="0" smtClean="0">
                <a:cs typeface="Arial" pitchFamily="34" charset="0"/>
              </a:rPr>
              <a:t> </a:t>
            </a:r>
            <a:r>
              <a:rPr lang="nl-BE" sz="2000" dirty="0" err="1" smtClean="0">
                <a:cs typeface="Arial" pitchFamily="34" charset="0"/>
              </a:rPr>
              <a:t>Pluralistes</a:t>
            </a:r>
            <a:r>
              <a:rPr lang="nl-BE" sz="2000" dirty="0" smtClean="0">
                <a:cs typeface="Arial" pitchFamily="34" charset="0"/>
              </a:rPr>
              <a:t>, </a:t>
            </a:r>
          </a:p>
          <a:p>
            <a:pPr lvl="2"/>
            <a:r>
              <a:rPr lang="nl-BE" sz="2000" dirty="0" smtClean="0">
                <a:cs typeface="Arial" pitchFamily="34" charset="0"/>
              </a:rPr>
              <a:t>FOS Open Scouting, </a:t>
            </a:r>
          </a:p>
          <a:p>
            <a:pPr lvl="2"/>
            <a:r>
              <a:rPr lang="nl-BE" sz="2000" dirty="0" smtClean="0">
                <a:cs typeface="Arial" pitchFamily="34" charset="0"/>
              </a:rPr>
              <a:t>Les </a:t>
            </a:r>
            <a:r>
              <a:rPr lang="nl-BE" sz="2000" dirty="0" err="1" smtClean="0">
                <a:cs typeface="Arial" pitchFamily="34" charset="0"/>
              </a:rPr>
              <a:t>Guides</a:t>
            </a:r>
            <a:r>
              <a:rPr lang="nl-BE" sz="2000" dirty="0" smtClean="0">
                <a:cs typeface="Arial" pitchFamily="34" charset="0"/>
              </a:rPr>
              <a:t> </a:t>
            </a:r>
            <a:r>
              <a:rPr lang="nl-BE" sz="2000" dirty="0" err="1" smtClean="0">
                <a:cs typeface="Arial" pitchFamily="34" charset="0"/>
              </a:rPr>
              <a:t>Catholiques</a:t>
            </a:r>
            <a:r>
              <a:rPr lang="nl-BE" sz="2000" dirty="0" smtClean="0">
                <a:cs typeface="Arial" pitchFamily="34" charset="0"/>
              </a:rPr>
              <a:t> de </a:t>
            </a:r>
            <a:r>
              <a:rPr lang="nl-BE" sz="2000" dirty="0" err="1" smtClean="0">
                <a:cs typeface="Arial" pitchFamily="34" charset="0"/>
              </a:rPr>
              <a:t>Belgique</a:t>
            </a:r>
            <a:r>
              <a:rPr lang="nl-BE" sz="2000" dirty="0" smtClean="0">
                <a:cs typeface="Arial" pitchFamily="34" charset="0"/>
              </a:rPr>
              <a:t>)</a:t>
            </a:r>
            <a:br>
              <a:rPr lang="nl-BE" sz="2000" dirty="0" smtClean="0">
                <a:cs typeface="Arial" pitchFamily="34" charset="0"/>
              </a:rPr>
            </a:br>
            <a:endParaRPr lang="nl-BE" sz="2000" dirty="0" smtClean="0">
              <a:cs typeface="Arial" pitchFamily="34" charset="0"/>
            </a:endParaRPr>
          </a:p>
          <a:p>
            <a:pPr lvl="1"/>
            <a:r>
              <a:rPr lang="nl-BE" sz="2400" dirty="0" smtClean="0">
                <a:cs typeface="Arial" pitchFamily="34" charset="0"/>
              </a:rPr>
              <a:t>Voor Japan zijn wij één land, dus één contingent</a:t>
            </a:r>
            <a:br>
              <a:rPr lang="nl-BE" sz="2400" dirty="0" smtClean="0">
                <a:cs typeface="Arial" pitchFamily="34" charset="0"/>
              </a:rPr>
            </a:br>
            <a:endParaRPr lang="nl-BE" sz="2400" dirty="0" smtClean="0">
              <a:cs typeface="Arial" pitchFamily="34" charset="0"/>
            </a:endParaRPr>
          </a:p>
          <a:p>
            <a:pPr lvl="1"/>
            <a:r>
              <a:rPr lang="nl-BE" sz="2400" dirty="0" smtClean="0">
                <a:cs typeface="Arial" pitchFamily="34" charset="0"/>
              </a:rPr>
              <a:t>Samenwerking: GSB (De Gidsen en </a:t>
            </a:r>
            <a:r>
              <a:rPr lang="nl-BE" sz="2400" dirty="0" err="1" smtClean="0">
                <a:cs typeface="Arial" pitchFamily="34" charset="0"/>
              </a:rPr>
              <a:t>Scoutsbeweging</a:t>
            </a:r>
            <a:r>
              <a:rPr lang="nl-BE" sz="2400" dirty="0" smtClean="0">
                <a:cs typeface="Arial" pitchFamily="34" charset="0"/>
              </a:rPr>
              <a:t> in België/</a:t>
            </a:r>
            <a:r>
              <a:rPr lang="nl-BE" sz="2400" dirty="0" err="1" smtClean="0">
                <a:cs typeface="Arial" pitchFamily="34" charset="0"/>
              </a:rPr>
              <a:t>Le</a:t>
            </a:r>
            <a:r>
              <a:rPr lang="nl-BE" sz="2400" dirty="0" smtClean="0">
                <a:cs typeface="Arial" pitchFamily="34" charset="0"/>
              </a:rPr>
              <a:t> </a:t>
            </a:r>
            <a:r>
              <a:rPr lang="nl-BE" sz="2400" dirty="0" err="1" smtClean="0">
                <a:cs typeface="Arial" pitchFamily="34" charset="0"/>
              </a:rPr>
              <a:t>Guidisme</a:t>
            </a:r>
            <a:r>
              <a:rPr lang="nl-BE" sz="2400" dirty="0" smtClean="0">
                <a:cs typeface="Arial" pitchFamily="34" charset="0"/>
              </a:rPr>
              <a:t> et Scoutisme en </a:t>
            </a:r>
            <a:r>
              <a:rPr lang="nl-BE" sz="2400" dirty="0" err="1" smtClean="0">
                <a:cs typeface="Arial" pitchFamily="34" charset="0"/>
              </a:rPr>
              <a:t>Belgique</a:t>
            </a:r>
            <a:r>
              <a:rPr lang="nl-BE" sz="2400" dirty="0" smtClean="0">
                <a:cs typeface="Arial" pitchFamily="34" charset="0"/>
              </a:rPr>
              <a:t>)</a:t>
            </a:r>
          </a:p>
          <a:p>
            <a:endParaRPr lang="nl-BE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 descr="logo_R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268760"/>
            <a:ext cx="2486784" cy="2353265"/>
          </a:xfrm>
        </p:spPr>
      </p:pic>
      <p:pic>
        <p:nvPicPr>
          <p:cNvPr id="4" name="Afbeelding 6" descr="scoutsgidsenvl_logo_pm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1907704" cy="28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7" descr="scouts pluralistes 96 dpi RVB Medi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01008"/>
            <a:ext cx="2046808" cy="259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4" descr="Les Scouts.jp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977010"/>
            <a:ext cx="2262448" cy="288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logo_gc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196752"/>
            <a:ext cx="25527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Japan, we komen eraan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Zuidenwesten van Japan</a:t>
            </a:r>
            <a:b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nl-BE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Niet ver van </a:t>
            </a:r>
            <a:r>
              <a:rPr lang="nl-BE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Yamagutchi</a:t>
            </a:r>
            <a: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city</a:t>
            </a:r>
            <a:b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nl-BE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Op de velden van </a:t>
            </a:r>
            <a:r>
              <a:rPr lang="nl-BE" sz="2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Kirara-Hama</a:t>
            </a:r>
            <a: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nl-BE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nl-BE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Opbouw terrein is in zomer 2013 geoefend door Japanse scouts</a:t>
            </a:r>
          </a:p>
          <a:p>
            <a:endParaRPr lang="nl-BE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fr-FR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access_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4824536" cy="646238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776</Words>
  <Application>Microsoft Office PowerPoint</Application>
  <PresentationFormat>Diavoorstelling (4:3)</PresentationFormat>
  <Paragraphs>174</Paragraphs>
  <Slides>31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Office-thema</vt:lpstr>
      <vt:lpstr>Dia 1</vt:lpstr>
      <vt:lpstr>Wat is Jamboree?</vt:lpstr>
      <vt:lpstr>Veel gebruikte termen</vt:lpstr>
      <vt:lpstr>Dia 4</vt:lpstr>
      <vt:lpstr>Dia 5</vt:lpstr>
      <vt:lpstr>Organisatie: België als contingent</vt:lpstr>
      <vt:lpstr>Dia 7</vt:lpstr>
      <vt:lpstr>Japan, we komen eraan</vt:lpstr>
      <vt:lpstr>Dia 9</vt:lpstr>
      <vt:lpstr>Wanneer gaat dit door?</vt:lpstr>
      <vt:lpstr>Voor wie is Jamboree?</vt:lpstr>
      <vt:lpstr>deelnemer</vt:lpstr>
      <vt:lpstr>IST</vt:lpstr>
      <vt:lpstr>Animateur</vt:lpstr>
      <vt:lpstr>Animateur ? IST ? Leiding ?</vt:lpstr>
      <vt:lpstr>Akabe</vt:lpstr>
      <vt:lpstr>Nederlands? Français?</vt:lpstr>
      <vt:lpstr>verwachtingen</vt:lpstr>
      <vt:lpstr>leefregels</vt:lpstr>
      <vt:lpstr>Hoeveel kost dat avontuur?</vt:lpstr>
      <vt:lpstr>Dia 21</vt:lpstr>
      <vt:lpstr>Spreiding betaling</vt:lpstr>
      <vt:lpstr>Wanneer gaan we op weekend?</vt:lpstr>
      <vt:lpstr>Je veux m’inscrire, comment faire ?</vt:lpstr>
      <vt:lpstr>Wat te beleven op Jamboree?</vt:lpstr>
      <vt:lpstr>Dia 26</vt:lpstr>
      <vt:lpstr>Jamboree: subkamp</vt:lpstr>
      <vt:lpstr>Dia 28</vt:lpstr>
      <vt:lpstr>Jamboree: programma</vt:lpstr>
      <vt:lpstr>Jamboree: programma </vt:lpstr>
      <vt:lpstr>Vragen?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Tom</dc:creator>
  <cp:lastModifiedBy>Tom</cp:lastModifiedBy>
  <cp:revision>32</cp:revision>
  <dcterms:created xsi:type="dcterms:W3CDTF">2013-11-07T09:06:43Z</dcterms:created>
  <dcterms:modified xsi:type="dcterms:W3CDTF">2013-11-25T14:28:46Z</dcterms:modified>
</cp:coreProperties>
</file>